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handoutMasterIdLst>
    <p:handoutMasterId r:id="rId2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5" autoAdjust="0"/>
    <p:restoredTop sz="94434" autoAdjust="0"/>
  </p:normalViewPr>
  <p:slideViewPr>
    <p:cSldViewPr snapToGrid="0">
      <p:cViewPr varScale="1">
        <p:scale>
          <a:sx n="70" d="100"/>
          <a:sy n="70" d="100"/>
        </p:scale>
        <p:origin x="810"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7" d="100"/>
          <a:sy n="57" d="100"/>
        </p:scale>
        <p:origin x="2808"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9172EB-B25D-4068-8C66-B2F3D55E7ED9}" type="datetimeFigureOut">
              <a:rPr lang="en-US" smtClean="0"/>
              <a:t>22-Sep-20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E0E3CD-7FC8-476A-9178-E835120C9F7B}" type="slidenum">
              <a:rPr lang="en-US" smtClean="0"/>
              <a:t>‹#›</a:t>
            </a:fld>
            <a:endParaRPr lang="en-US" dirty="0"/>
          </a:p>
        </p:txBody>
      </p:sp>
    </p:spTree>
    <p:extLst>
      <p:ext uri="{BB962C8B-B14F-4D97-AF65-F5344CB8AC3E}">
        <p14:creationId xmlns:p14="http://schemas.microsoft.com/office/powerpoint/2010/main" val="194695707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22-Sep-20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22-Sep-20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s3.us.cloud-object-storage.appdomain.cloud/cf-courses-data/CognitiveClass/DP0701EN/version-2/Data-Collisions.cs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latin typeface="Berlin Sans FB Demi" panose="020E0802020502020306" pitchFamily="34" charset="0"/>
                <a:cs typeface="Times New Roman" panose="02020603050405020304" pitchFamily="18" charset="0"/>
              </a:rPr>
              <a:t>COURSERA CAPSTONE PROJECT</a:t>
            </a:r>
          </a:p>
        </p:txBody>
      </p:sp>
      <p:sp>
        <p:nvSpPr>
          <p:cNvPr id="3" name="Subtitle 2"/>
          <p:cNvSpPr>
            <a:spLocks noGrp="1"/>
          </p:cNvSpPr>
          <p:nvPr>
            <p:ph type="subTitle" idx="1"/>
          </p:nvPr>
        </p:nvSpPr>
        <p:spPr>
          <a:xfrm>
            <a:off x="3721889" y="3996267"/>
            <a:ext cx="6987645" cy="1388534"/>
          </a:xfrm>
        </p:spPr>
        <p:txBody>
          <a:bodyPr/>
          <a:lstStyle/>
          <a:p>
            <a:pPr algn="ctr"/>
            <a:r>
              <a:rPr lang="en-US" sz="4000" dirty="0">
                <a:latin typeface="Times New Roman" panose="02020603050405020304" pitchFamily="18" charset="0"/>
                <a:cs typeface="Times New Roman" panose="02020603050405020304" pitchFamily="18" charset="0"/>
              </a:rPr>
              <a:t>Seattle Road Accident Severity</a:t>
            </a:r>
          </a:p>
          <a:p>
            <a:pPr algn="ctr"/>
            <a:endParaRPr lang="en-US" dirty="0"/>
          </a:p>
        </p:txBody>
      </p:sp>
    </p:spTree>
    <p:extLst>
      <p:ext uri="{BB962C8B-B14F-4D97-AF65-F5344CB8AC3E}">
        <p14:creationId xmlns:p14="http://schemas.microsoft.com/office/powerpoint/2010/main" val="1961910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102057"/>
          </a:xfrm>
        </p:spPr>
        <p:txBody>
          <a:bodyPr/>
          <a:lstStyle/>
          <a:p>
            <a:r>
              <a:rPr lang="en-US" dirty="0" smtClean="0">
                <a:latin typeface="Times New Roman" panose="02020603050405020304" pitchFamily="18" charset="0"/>
                <a:cs typeface="Times New Roman" panose="02020603050405020304" pitchFamily="18" charset="0"/>
              </a:rPr>
              <a:t>Exploratory Data Analysis</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84311" y="2115403"/>
            <a:ext cx="2964652" cy="2374710"/>
          </a:xfrm>
          <a:prstGeom prst="rect">
            <a:avLst/>
          </a:prstGeom>
        </p:spPr>
      </p:pic>
      <p:sp>
        <p:nvSpPr>
          <p:cNvPr id="5" name="TextBox 4"/>
          <p:cNvSpPr txBox="1"/>
          <p:nvPr/>
        </p:nvSpPr>
        <p:spPr>
          <a:xfrm>
            <a:off x="4763069" y="2442949"/>
            <a:ext cx="6919415"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t>
            </a:r>
            <a:r>
              <a:rPr lang="en-US" dirty="0" smtClean="0">
                <a:latin typeface="Times New Roman" panose="02020603050405020304" pitchFamily="18" charset="0"/>
                <a:cs typeface="Times New Roman" panose="02020603050405020304" pitchFamily="18" charset="0"/>
              </a:rPr>
              <a:t>ased on plot for </a:t>
            </a:r>
            <a:r>
              <a:rPr lang="en-US" dirty="0">
                <a:latin typeface="Times New Roman" panose="02020603050405020304" pitchFamily="18" charset="0"/>
                <a:cs typeface="Times New Roman" panose="02020603050405020304" pitchFamily="18" charset="0"/>
              </a:rPr>
              <a:t>different road </a:t>
            </a:r>
            <a:r>
              <a:rPr lang="en-US" dirty="0" smtClean="0">
                <a:latin typeface="Times New Roman" panose="02020603050405020304" pitchFamily="18" charset="0"/>
                <a:cs typeface="Times New Roman" panose="02020603050405020304" pitchFamily="18" charset="0"/>
              </a:rPr>
              <a:t>conditions, </a:t>
            </a:r>
            <a:r>
              <a:rPr lang="en-US" dirty="0">
                <a:latin typeface="Times New Roman" panose="02020603050405020304" pitchFamily="18" charset="0"/>
                <a:cs typeface="Times New Roman" panose="02020603050405020304" pitchFamily="18" charset="0"/>
              </a:rPr>
              <a:t>d</a:t>
            </a:r>
            <a:r>
              <a:rPr lang="en-US" dirty="0" smtClean="0">
                <a:latin typeface="Times New Roman" panose="02020603050405020304" pitchFamily="18" charset="0"/>
                <a:cs typeface="Times New Roman" panose="02020603050405020304" pitchFamily="18" charset="0"/>
              </a:rPr>
              <a:t>ry </a:t>
            </a:r>
            <a:r>
              <a:rPr lang="en-US" dirty="0">
                <a:latin typeface="Times New Roman" panose="02020603050405020304" pitchFamily="18" charset="0"/>
                <a:cs typeface="Times New Roman" panose="02020603050405020304" pitchFamily="18" charset="0"/>
              </a:rPr>
              <a:t>conditions causes the most number of accidents and the occurrence of injuries is greater than property damage. </a:t>
            </a:r>
            <a:endParaRPr lang="en-US"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3"/>
          <a:stretch>
            <a:fillRect/>
          </a:stretch>
        </p:blipFill>
        <p:spPr>
          <a:xfrm>
            <a:off x="8325134" y="4189863"/>
            <a:ext cx="3636631" cy="2431833"/>
          </a:xfrm>
          <a:prstGeom prst="rect">
            <a:avLst/>
          </a:prstGeom>
        </p:spPr>
      </p:pic>
      <p:sp>
        <p:nvSpPr>
          <p:cNvPr id="7" name="TextBox 6"/>
          <p:cNvSpPr txBox="1"/>
          <p:nvPr/>
        </p:nvSpPr>
        <p:spPr>
          <a:xfrm>
            <a:off x="2272248" y="5145205"/>
            <a:ext cx="6127845"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Based on the plot for </a:t>
            </a:r>
            <a:r>
              <a:rPr lang="en-US" dirty="0">
                <a:latin typeface="Times New Roman" panose="02020603050405020304" pitchFamily="18" charset="0"/>
                <a:cs typeface="Times New Roman" panose="02020603050405020304" pitchFamily="18" charset="0"/>
              </a:rPr>
              <a:t>different weather </a:t>
            </a:r>
            <a:r>
              <a:rPr lang="en-US" dirty="0" smtClean="0">
                <a:latin typeface="Times New Roman" panose="02020603050405020304" pitchFamily="18" charset="0"/>
                <a:cs typeface="Times New Roman" panose="02020603050405020304" pitchFamily="18" charset="0"/>
              </a:rPr>
              <a:t>conditions, clear </a:t>
            </a:r>
            <a:r>
              <a:rPr lang="en-US" dirty="0">
                <a:latin typeface="Times New Roman" panose="02020603050405020304" pitchFamily="18" charset="0"/>
                <a:cs typeface="Times New Roman" panose="02020603050405020304" pitchFamily="18" charset="0"/>
              </a:rPr>
              <a:t>conditions causes the most number of accidents and the occurrence of injuries is greater than property damage. </a:t>
            </a:r>
          </a:p>
          <a:p>
            <a:endParaRPr lang="en-US" dirty="0"/>
          </a:p>
        </p:txBody>
      </p:sp>
    </p:spTree>
    <p:extLst>
      <p:ext uri="{BB962C8B-B14F-4D97-AF65-F5344CB8AC3E}">
        <p14:creationId xmlns:p14="http://schemas.microsoft.com/office/powerpoint/2010/main" val="1953128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607141" y="109252"/>
            <a:ext cx="3857625" cy="2790825"/>
          </a:xfrm>
          <a:prstGeom prst="rect">
            <a:avLst/>
          </a:prstGeom>
        </p:spPr>
      </p:pic>
      <p:pic>
        <p:nvPicPr>
          <p:cNvPr id="5" name="Picture 4"/>
          <p:cNvPicPr/>
          <p:nvPr/>
        </p:nvPicPr>
        <p:blipFill>
          <a:blip r:embed="rId3"/>
          <a:stretch>
            <a:fillRect/>
          </a:stretch>
        </p:blipFill>
        <p:spPr>
          <a:xfrm>
            <a:off x="1607141" y="4105915"/>
            <a:ext cx="3267075" cy="2028825"/>
          </a:xfrm>
          <a:prstGeom prst="rect">
            <a:avLst/>
          </a:prstGeom>
        </p:spPr>
      </p:pic>
      <p:pic>
        <p:nvPicPr>
          <p:cNvPr id="7" name="Picture 6"/>
          <p:cNvPicPr/>
          <p:nvPr/>
        </p:nvPicPr>
        <p:blipFill>
          <a:blip r:embed="rId4"/>
          <a:stretch>
            <a:fillRect/>
          </a:stretch>
        </p:blipFill>
        <p:spPr>
          <a:xfrm>
            <a:off x="4874216" y="4105915"/>
            <a:ext cx="3619500" cy="2028825"/>
          </a:xfrm>
          <a:prstGeom prst="rect">
            <a:avLst/>
          </a:prstGeom>
        </p:spPr>
      </p:pic>
      <p:pic>
        <p:nvPicPr>
          <p:cNvPr id="8" name="Picture 7"/>
          <p:cNvPicPr/>
          <p:nvPr/>
        </p:nvPicPr>
        <p:blipFill>
          <a:blip r:embed="rId5"/>
          <a:stretch>
            <a:fillRect/>
          </a:stretch>
        </p:blipFill>
        <p:spPr>
          <a:xfrm>
            <a:off x="8486775" y="4105914"/>
            <a:ext cx="3386777" cy="2028825"/>
          </a:xfrm>
          <a:prstGeom prst="rect">
            <a:avLst/>
          </a:prstGeom>
        </p:spPr>
      </p:pic>
      <p:sp>
        <p:nvSpPr>
          <p:cNvPr id="9" name="TextBox 8"/>
          <p:cNvSpPr txBox="1"/>
          <p:nvPr/>
        </p:nvSpPr>
        <p:spPr>
          <a:xfrm>
            <a:off x="5691116" y="904499"/>
            <a:ext cx="6182436"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Based on plot for </a:t>
            </a:r>
            <a:r>
              <a:rPr lang="en-US" dirty="0">
                <a:latin typeface="Times New Roman" panose="02020603050405020304" pitchFamily="18" charset="0"/>
                <a:cs typeface="Times New Roman" panose="02020603050405020304" pitchFamily="18" charset="0"/>
              </a:rPr>
              <a:t>different light </a:t>
            </a:r>
            <a:r>
              <a:rPr lang="en-US" dirty="0" smtClean="0">
                <a:latin typeface="Times New Roman" panose="02020603050405020304" pitchFamily="18" charset="0"/>
                <a:cs typeface="Times New Roman" panose="02020603050405020304" pitchFamily="18" charset="0"/>
              </a:rPr>
              <a:t>conditions, daylight </a:t>
            </a:r>
            <a:r>
              <a:rPr lang="en-US" dirty="0">
                <a:latin typeface="Times New Roman" panose="02020603050405020304" pitchFamily="18" charset="0"/>
                <a:cs typeface="Times New Roman" panose="02020603050405020304" pitchFamily="18" charset="0"/>
              </a:rPr>
              <a:t>causes the most number of accidents and the occurrence of injuries is greater than property damage. </a:t>
            </a:r>
          </a:p>
          <a:p>
            <a:endParaRPr lang="en-US" dirty="0"/>
          </a:p>
        </p:txBody>
      </p:sp>
      <p:sp>
        <p:nvSpPr>
          <p:cNvPr id="10" name="TextBox 9"/>
          <p:cNvSpPr txBox="1"/>
          <p:nvPr/>
        </p:nvSpPr>
        <p:spPr>
          <a:xfrm>
            <a:off x="1607141" y="3220872"/>
            <a:ext cx="1008899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a:t>
            </a:r>
            <a:r>
              <a:rPr lang="en-US" dirty="0" smtClean="0">
                <a:latin typeface="Times New Roman" panose="02020603050405020304" pitchFamily="18" charset="0"/>
                <a:cs typeface="Times New Roman" panose="02020603050405020304" pitchFamily="18" charset="0"/>
              </a:rPr>
              <a:t>sing </a:t>
            </a:r>
            <a:r>
              <a:rPr lang="en-US" dirty="0" err="1" smtClean="0">
                <a:latin typeface="Times New Roman" panose="02020603050405020304" pitchFamily="18" charset="0"/>
                <a:cs typeface="Times New Roman" panose="02020603050405020304" pitchFamily="18" charset="0"/>
              </a:rPr>
              <a:t>countplot</a:t>
            </a:r>
            <a:r>
              <a:rPr lang="en-US" dirty="0" smtClean="0">
                <a:latin typeface="Times New Roman" panose="02020603050405020304" pitchFamily="18" charset="0"/>
                <a:cs typeface="Times New Roman" panose="02020603050405020304" pitchFamily="18" charset="0"/>
              </a:rPr>
              <a:t>() I have visualized the number of accidents caused - by inattentiveness of the driver, by driver being under influence or by speeding.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702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7038336" y="2265528"/>
            <a:ext cx="3797986" cy="2726994"/>
          </a:xfrm>
          <a:prstGeom prst="rect">
            <a:avLst/>
          </a:prstGeom>
        </p:spPr>
      </p:pic>
      <p:pic>
        <p:nvPicPr>
          <p:cNvPr id="5" name="Picture 4"/>
          <p:cNvPicPr/>
          <p:nvPr/>
        </p:nvPicPr>
        <p:blipFill>
          <a:blip r:embed="rId3"/>
          <a:stretch>
            <a:fillRect/>
          </a:stretch>
        </p:blipFill>
        <p:spPr>
          <a:xfrm>
            <a:off x="1774210" y="2265528"/>
            <a:ext cx="4035828" cy="2726994"/>
          </a:xfrm>
          <a:prstGeom prst="rect">
            <a:avLst/>
          </a:prstGeom>
        </p:spPr>
      </p:pic>
      <p:sp>
        <p:nvSpPr>
          <p:cNvPr id="6" name="TextBox 5"/>
          <p:cNvSpPr txBox="1"/>
          <p:nvPr/>
        </p:nvSpPr>
        <p:spPr>
          <a:xfrm>
            <a:off x="1607806" y="928047"/>
            <a:ext cx="10115621"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These are visualizations </a:t>
            </a:r>
            <a:r>
              <a:rPr lang="en-US" dirty="0">
                <a:latin typeface="Times New Roman" panose="02020603050405020304" pitchFamily="18" charset="0"/>
                <a:cs typeface="Times New Roman" panose="02020603050405020304" pitchFamily="18" charset="0"/>
              </a:rPr>
              <a:t>for accidents occurring on a particular weekday and at a particular hour of the </a:t>
            </a:r>
            <a:r>
              <a:rPr lang="en-US" dirty="0" smtClean="0">
                <a:latin typeface="Times New Roman" panose="02020603050405020304" pitchFamily="18" charset="0"/>
                <a:cs typeface="Times New Roman" panose="02020603050405020304" pitchFamily="18" charset="0"/>
              </a:rPr>
              <a:t>day. It </a:t>
            </a:r>
            <a:r>
              <a:rPr lang="en-US" dirty="0">
                <a:latin typeface="Times New Roman" panose="02020603050405020304" pitchFamily="18" charset="0"/>
                <a:cs typeface="Times New Roman" panose="02020603050405020304" pitchFamily="18" charset="0"/>
              </a:rPr>
              <a:t>can be seen that 0000 hours have the most number of accidents. Similarly Friday witnessed the maximum number of incidents. Although the distribution for weekday is not as dramatic as that for accident by hour.</a:t>
            </a:r>
          </a:p>
        </p:txBody>
      </p:sp>
    </p:spTree>
    <p:extLst>
      <p:ext uri="{BB962C8B-B14F-4D97-AF65-F5344CB8AC3E}">
        <p14:creationId xmlns:p14="http://schemas.microsoft.com/office/powerpoint/2010/main" val="3101465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464"/>
          <a:stretch/>
        </p:blipFill>
        <p:spPr bwMode="auto">
          <a:xfrm>
            <a:off x="1214651" y="704736"/>
            <a:ext cx="6883021" cy="5272984"/>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8220502" y="846161"/>
            <a:ext cx="3803176"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barplot</a:t>
            </a:r>
            <a:r>
              <a:rPr lang="en-US" dirty="0">
                <a:latin typeface="Times New Roman" panose="02020603050405020304" pitchFamily="18" charset="0"/>
                <a:cs typeface="Times New Roman" panose="02020603050405020304" pitchFamily="18" charset="0"/>
              </a:rPr>
              <a:t>() function is used to plot the top 50 most accident prone streets/blocks in Seattle</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Most accident-prone street is Northgate Way between Meridian Avenue and Corliss Avenue.</a:t>
            </a:r>
          </a:p>
          <a:p>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n w="0"/>
                <a:latin typeface="Times New Roman" panose="02020603050405020304" pitchFamily="18" charset="0"/>
                <a:cs typeface="Times New Roman" panose="02020603050405020304" pitchFamily="18" charset="0"/>
              </a:rPr>
              <a:t>The most accident prone street has witnessed 252 </a:t>
            </a:r>
            <a:r>
              <a:rPr lang="en-US" dirty="0" smtClean="0">
                <a:ln w="0"/>
                <a:latin typeface="Times New Roman" panose="02020603050405020304" pitchFamily="18" charset="0"/>
                <a:cs typeface="Times New Roman" panose="02020603050405020304" pitchFamily="18" charset="0"/>
              </a:rPr>
              <a:t>accidents.</a:t>
            </a:r>
            <a:endParaRPr lang="en-US" dirty="0">
              <a:ln w="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4018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674962" y="648624"/>
            <a:ext cx="7285914" cy="3063567"/>
          </a:xfrm>
          <a:prstGeom prst="rect">
            <a:avLst/>
          </a:prstGeom>
        </p:spPr>
      </p:pic>
      <p:sp>
        <p:nvSpPr>
          <p:cNvPr id="5" name="TextBox 4"/>
          <p:cNvSpPr txBox="1"/>
          <p:nvPr/>
        </p:nvSpPr>
        <p:spPr>
          <a:xfrm>
            <a:off x="1719618" y="4189863"/>
            <a:ext cx="9662615"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Using Folium and Features, a map visualization is created to plot all the accidents in various colors and a pop up marker to indicate the severity of each incident.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plot shows the distribution of accidents and further modifications can be made to the parameters.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example, all the incidents in the past year can be plotted and a grouping can be done for accidents occurring in a particular region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7733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842748"/>
          </a:xfrm>
        </p:spPr>
        <p:txBody>
          <a:bodyPr/>
          <a:lstStyle/>
          <a:p>
            <a:r>
              <a:rPr lang="en-US" dirty="0" smtClean="0">
                <a:latin typeface="Times New Roman" panose="02020603050405020304" pitchFamily="18" charset="0"/>
                <a:cs typeface="Times New Roman" panose="02020603050405020304" pitchFamily="18" charset="0"/>
              </a:rPr>
              <a:t>Predictive Analysis</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484311" y="1897039"/>
            <a:ext cx="10018713"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Moving ahead with the modelling, I have used K-Nearest Neighbor, Decision Tree and Logistic Regression as the three machine learning algorithms. For each method, the evaluation metrics used are Jaccard score and F1 score along with log loss for Logistic Regression. </a:t>
            </a:r>
            <a:endParaRPr lang="en-US" dirty="0" smtClean="0">
              <a:latin typeface="Times New Roman" panose="02020603050405020304" pitchFamily="18" charset="0"/>
              <a:cs typeface="Times New Roman" panose="02020603050405020304" pitchFamily="18" charset="0"/>
            </a:endParaRPr>
          </a:p>
          <a:p>
            <a:pPr>
              <a:buClr>
                <a:schemeClr val="tx1"/>
              </a:buCl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the required libraries and packages are imported and after normalizing the data using StandardScalar(), the dataset is split into test and training set with 70% of the dataset being used to train the model</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srcRect t="11418"/>
          <a:stretch/>
        </p:blipFill>
        <p:spPr bwMode="auto">
          <a:xfrm>
            <a:off x="3463864" y="4406578"/>
            <a:ext cx="6059606" cy="591185"/>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3"/>
          <a:srcRect l="8386"/>
          <a:stretch/>
        </p:blipFill>
        <p:spPr>
          <a:xfrm>
            <a:off x="3463864" y="4997763"/>
            <a:ext cx="6059606" cy="788887"/>
          </a:xfrm>
          <a:prstGeom prst="rect">
            <a:avLst/>
          </a:prstGeom>
        </p:spPr>
      </p:pic>
    </p:spTree>
    <p:extLst>
      <p:ext uri="{BB962C8B-B14F-4D97-AF65-F5344CB8AC3E}">
        <p14:creationId xmlns:p14="http://schemas.microsoft.com/office/powerpoint/2010/main" val="1138333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074903" y="2743200"/>
            <a:ext cx="6837528" cy="3643953"/>
          </a:xfrm>
          <a:prstGeom prst="rect">
            <a:avLst/>
          </a:prstGeom>
        </p:spPr>
      </p:pic>
      <p:sp>
        <p:nvSpPr>
          <p:cNvPr id="5" name="TextBox 4"/>
          <p:cNvSpPr txBox="1"/>
          <p:nvPr/>
        </p:nvSpPr>
        <p:spPr>
          <a:xfrm>
            <a:off x="1484311" y="1965278"/>
            <a:ext cx="9949218"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Starting with the KNN first, using a loop and calculating accuracy for each k value from 1 to 10, I obtained maximum accuracy for the test set for a k value of 4</a:t>
            </a:r>
            <a:r>
              <a:rPr lang="en-US" dirty="0" smtClean="0">
                <a:latin typeface="Times New Roman" panose="02020603050405020304" pitchFamily="18" charset="0"/>
                <a:cs typeface="Times New Roman" panose="02020603050405020304" pitchFamily="18" charset="0"/>
              </a:rPr>
              <a:t>.</a:t>
            </a:r>
          </a:p>
        </p:txBody>
      </p:sp>
      <p:sp>
        <p:nvSpPr>
          <p:cNvPr id="6" name="Title 5"/>
          <p:cNvSpPr>
            <a:spLocks noGrp="1"/>
          </p:cNvSpPr>
          <p:nvPr>
            <p:ph type="title"/>
          </p:nvPr>
        </p:nvSpPr>
        <p:spPr>
          <a:xfrm>
            <a:off x="1484311" y="890517"/>
            <a:ext cx="10018713" cy="742498"/>
          </a:xfrm>
        </p:spPr>
        <p:txBody>
          <a:bodyPr>
            <a:normAutofit/>
          </a:bodyPr>
          <a:lstStyle/>
          <a:p>
            <a:r>
              <a:rPr lang="en-US" sz="3600" dirty="0" smtClean="0">
                <a:latin typeface="Times New Roman" panose="02020603050405020304" pitchFamily="18" charset="0"/>
                <a:cs typeface="Times New Roman" panose="02020603050405020304" pitchFamily="18" charset="0"/>
              </a:rPr>
              <a:t>K-Nearest Neighbor</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6354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003" y="685801"/>
            <a:ext cx="10018713" cy="924636"/>
          </a:xfrm>
        </p:spPr>
        <p:txBody>
          <a:bodyPr>
            <a:normAutofit/>
          </a:bodyPr>
          <a:lstStyle/>
          <a:p>
            <a:r>
              <a:rPr lang="en-US" sz="3600" dirty="0" smtClean="0">
                <a:latin typeface="Times New Roman" panose="02020603050405020304" pitchFamily="18" charset="0"/>
                <a:cs typeface="Times New Roman" panose="02020603050405020304" pitchFamily="18" charset="0"/>
              </a:rPr>
              <a:t>Decision Tree</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484311" y="1849272"/>
            <a:ext cx="9897922"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Next model is decision </a:t>
            </a:r>
            <a:r>
              <a:rPr lang="en-US" dirty="0" smtClean="0">
                <a:latin typeface="Times New Roman" panose="02020603050405020304" pitchFamily="18" charset="0"/>
                <a:cs typeface="Times New Roman" panose="02020603050405020304" pitchFamily="18" charset="0"/>
              </a:rPr>
              <a:t>tree, the </a:t>
            </a:r>
            <a:r>
              <a:rPr lang="en-US" dirty="0">
                <a:latin typeface="Times New Roman" panose="02020603050405020304" pitchFamily="18" charset="0"/>
                <a:cs typeface="Times New Roman" panose="02020603050405020304" pitchFamily="18" charset="0"/>
              </a:rPr>
              <a:t>classifier is defined with a max depth 4, and achieved an accuracy of 67.18%.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There </a:t>
            </a:r>
            <a:r>
              <a:rPr lang="en-US" dirty="0">
                <a:latin typeface="Times New Roman" panose="02020603050405020304" pitchFamily="18" charset="0"/>
                <a:cs typeface="Times New Roman" panose="02020603050405020304" pitchFamily="18" charset="0"/>
              </a:rPr>
              <a:t>is scope for refinement but I decided to go ahead with 4 as the max depth and fit the classifier using the training set and predicting target attribute using the test set.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F1 </a:t>
            </a:r>
            <a:r>
              <a:rPr lang="en-US" dirty="0">
                <a:latin typeface="Times New Roman" panose="02020603050405020304" pitchFamily="18" charset="0"/>
                <a:cs typeface="Times New Roman" panose="02020603050405020304" pitchFamily="18" charset="0"/>
              </a:rPr>
              <a:t>score and Jaccard score for this model is also evaluated</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302401" y="3424914"/>
            <a:ext cx="6382531" cy="3166955"/>
          </a:xfrm>
          <a:prstGeom prst="rect">
            <a:avLst/>
          </a:prstGeom>
        </p:spPr>
      </p:pic>
    </p:spTree>
    <p:extLst>
      <p:ext uri="{BB962C8B-B14F-4D97-AF65-F5344CB8AC3E}">
        <p14:creationId xmlns:p14="http://schemas.microsoft.com/office/powerpoint/2010/main" val="897917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829101"/>
          </a:xfrm>
        </p:spPr>
        <p:txBody>
          <a:bodyPr>
            <a:normAutofit/>
          </a:bodyPr>
          <a:lstStyle/>
          <a:p>
            <a:r>
              <a:rPr lang="en-US" sz="3600" dirty="0" smtClean="0">
                <a:latin typeface="Times New Roman" panose="02020603050405020304" pitchFamily="18" charset="0"/>
                <a:cs typeface="Times New Roman" panose="02020603050405020304" pitchFamily="18" charset="0"/>
              </a:rPr>
              <a:t>Logistic Regression</a:t>
            </a:r>
            <a:endParaRPr lang="en-US" sz="3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951630" y="1836311"/>
            <a:ext cx="968991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Lastly using Logistic Regression to create a predictor model, I </a:t>
            </a:r>
            <a:r>
              <a:rPr lang="en-US" dirty="0" smtClean="0">
                <a:latin typeface="Times New Roman" panose="02020603050405020304" pitchFamily="18" charset="0"/>
                <a:cs typeface="Times New Roman" panose="02020603050405020304" pitchFamily="18" charset="0"/>
              </a:rPr>
              <a:t>have implemented the liblinear solver for </a:t>
            </a:r>
            <a:r>
              <a:rPr lang="en-US" dirty="0">
                <a:latin typeface="Times New Roman" panose="02020603050405020304" pitchFamily="18" charset="0"/>
                <a:cs typeface="Times New Roman" panose="02020603050405020304" pitchFamily="18" charset="0"/>
              </a:rPr>
              <a:t>a C value of 0.01. The probability for the predicted values is also calculated along with the metric evaluation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3518881" y="3081052"/>
            <a:ext cx="5949571" cy="3169622"/>
          </a:xfrm>
          <a:prstGeom prst="rect">
            <a:avLst/>
          </a:prstGeom>
        </p:spPr>
      </p:pic>
    </p:spTree>
    <p:extLst>
      <p:ext uri="{BB962C8B-B14F-4D97-AF65-F5344CB8AC3E}">
        <p14:creationId xmlns:p14="http://schemas.microsoft.com/office/powerpoint/2010/main" val="12422545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481084"/>
            <a:ext cx="10018713" cy="1074761"/>
          </a:xfrm>
        </p:spPr>
        <p:txBody>
          <a:bodyPr/>
          <a:lstStyle/>
          <a:p>
            <a:r>
              <a:rPr lang="en-US" dirty="0" smtClean="0">
                <a:latin typeface="Times New Roman" panose="02020603050405020304" pitchFamily="18" charset="0"/>
                <a:cs typeface="Times New Roman" panose="02020603050405020304" pitchFamily="18" charset="0"/>
              </a:rPr>
              <a:t>Results and Evaluation</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675380" y="3609496"/>
            <a:ext cx="10143582"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Decision tree would be the best machine learning algorithm for this particular model as indicated by the highest </a:t>
            </a:r>
            <a:r>
              <a:rPr lang="en-US" dirty="0" smtClean="0">
                <a:latin typeface="Times New Roman" panose="02020603050405020304" pitchFamily="18" charset="0"/>
                <a:cs typeface="Times New Roman" panose="02020603050405020304" pitchFamily="18" charset="0"/>
              </a:rPr>
              <a:t>Jaccard </a:t>
            </a:r>
            <a:r>
              <a:rPr lang="en-US" dirty="0">
                <a:latin typeface="Times New Roman" panose="02020603050405020304" pitchFamily="18" charset="0"/>
                <a:cs typeface="Times New Roman" panose="02020603050405020304" pitchFamily="18" charset="0"/>
              </a:rPr>
              <a:t>score of </a:t>
            </a:r>
            <a:r>
              <a:rPr lang="en-US" dirty="0" smtClean="0">
                <a:latin typeface="Times New Roman" panose="02020603050405020304" pitchFamily="18" charset="0"/>
                <a:cs typeface="Times New Roman" panose="02020603050405020304" pitchFamily="18" charset="0"/>
              </a:rPr>
              <a:t>0.6718. </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score of </a:t>
            </a:r>
            <a:r>
              <a:rPr lang="en-US" dirty="0" smtClean="0">
                <a:latin typeface="Times New Roman" panose="02020603050405020304" pitchFamily="18" charset="0"/>
                <a:cs typeface="Times New Roman" panose="02020603050405020304" pitchFamily="18" charset="0"/>
              </a:rPr>
              <a:t>0.6718 </a:t>
            </a:r>
            <a:r>
              <a:rPr lang="en-US" dirty="0">
                <a:latin typeface="Times New Roman" panose="02020603050405020304" pitchFamily="18" charset="0"/>
                <a:cs typeface="Times New Roman" panose="02020603050405020304" pitchFamily="18" charset="0"/>
              </a:rPr>
              <a:t>shows a decent balance between recall and precision.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also indicates that road, weather and light conditions together with location and time of </a:t>
            </a:r>
            <a:r>
              <a:rPr lang="en-US" dirty="0" smtClean="0">
                <a:latin typeface="Times New Roman" panose="02020603050405020304" pitchFamily="18" charset="0"/>
                <a:cs typeface="Times New Roman" panose="02020603050405020304" pitchFamily="18" charset="0"/>
              </a:rPr>
              <a:t>day </a:t>
            </a:r>
            <a:r>
              <a:rPr lang="en-US" dirty="0">
                <a:latin typeface="Times New Roman" panose="02020603050405020304" pitchFamily="18" charset="0"/>
                <a:cs typeface="Times New Roman" panose="02020603050405020304" pitchFamily="18" charset="0"/>
              </a:rPr>
              <a:t>with minor considerations of inattentiveness of driver and speeding</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 be used to predict severity of accident with an accuracy of </a:t>
            </a:r>
            <a:r>
              <a:rPr lang="en-US" dirty="0" smtClean="0">
                <a:latin typeface="Times New Roman" panose="02020603050405020304" pitchFamily="18" charset="0"/>
                <a:cs typeface="Times New Roman" panose="02020603050405020304" pitchFamily="18" charset="0"/>
              </a:rPr>
              <a:t>0.6718. </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Although, Logistic Regression can also be used as it would work well with binary classification which is the case with our </a:t>
            </a:r>
            <a:r>
              <a:rPr lang="en-US" dirty="0" smtClean="0">
                <a:latin typeface="Times New Roman" panose="02020603050405020304" pitchFamily="18" charset="0"/>
                <a:cs typeface="Times New Roman" panose="02020603050405020304" pitchFamily="18" charset="0"/>
              </a:rPr>
              <a:t>dataset (as </a:t>
            </a:r>
            <a:r>
              <a:rPr lang="en-US" dirty="0">
                <a:latin typeface="Times New Roman" panose="02020603050405020304" pitchFamily="18" charset="0"/>
                <a:cs typeface="Times New Roman" panose="02020603050405020304" pitchFamily="18" charset="0"/>
              </a:rPr>
              <a:t>it contains just two categories, </a:t>
            </a:r>
            <a:r>
              <a:rPr lang="en-US" dirty="0" smtClean="0">
                <a:latin typeface="Times New Roman" panose="02020603050405020304" pitchFamily="18" charset="0"/>
                <a:cs typeface="Times New Roman" panose="02020603050405020304" pitchFamily="18" charset="0"/>
              </a:rPr>
              <a:t>2-injury </a:t>
            </a:r>
            <a:r>
              <a:rPr lang="en-US" dirty="0">
                <a:latin typeface="Times New Roman" panose="02020603050405020304" pitchFamily="18" charset="0"/>
                <a:cs typeface="Times New Roman" panose="02020603050405020304" pitchFamily="18" charset="0"/>
              </a:rPr>
              <a:t>and </a:t>
            </a:r>
            <a:r>
              <a:rPr lang="en-US" dirty="0" smtClean="0">
                <a:latin typeface="Times New Roman" panose="02020603050405020304" pitchFamily="18" charset="0"/>
                <a:cs typeface="Times New Roman" panose="02020603050405020304" pitchFamily="18" charset="0"/>
              </a:rPr>
              <a:t>1-property </a:t>
            </a:r>
            <a:r>
              <a:rPr lang="en-US" dirty="0">
                <a:latin typeface="Times New Roman" panose="02020603050405020304" pitchFamily="18" charset="0"/>
                <a:cs typeface="Times New Roman" panose="02020603050405020304" pitchFamily="18" charset="0"/>
              </a:rPr>
              <a:t>damage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4640239" y="1822411"/>
            <a:ext cx="3336380" cy="1424983"/>
          </a:xfrm>
          <a:prstGeom prst="rect">
            <a:avLst/>
          </a:prstGeom>
        </p:spPr>
      </p:pic>
    </p:spTree>
    <p:extLst>
      <p:ext uri="{BB962C8B-B14F-4D97-AF65-F5344CB8AC3E}">
        <p14:creationId xmlns:p14="http://schemas.microsoft.com/office/powerpoint/2010/main" val="7794352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467437"/>
            <a:ext cx="10018713" cy="1001332"/>
          </a:xfrm>
        </p:spPr>
        <p:txBody>
          <a:bodyPr>
            <a:normAutofit/>
          </a:bodyPr>
          <a:lstStyle/>
          <a:p>
            <a:r>
              <a:rPr lang="en-US" sz="5400" dirty="0" smtClean="0">
                <a:latin typeface="Times New Roman" panose="02020603050405020304" pitchFamily="18" charset="0"/>
                <a:cs typeface="Times New Roman" panose="02020603050405020304" pitchFamily="18" charset="0"/>
              </a:rPr>
              <a:t>Introduction</a:t>
            </a:r>
            <a:endParaRPr lang="en-US" sz="5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484311" y="1828800"/>
            <a:ext cx="5407808" cy="369331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Let's imagine, that my family and I have made plans of going out in the evening and everyone is almost ready. But suddenly I see flash of lightening outside, hear the roaring thunder and the pitter-patter of rain drops. Everyone gets disappointed as the elders start advising that it is not safe to drive in such conditions. We cancel the plan. However, we cannot do the same if it is an urgent meeting you have to attend or catch a flight for an important business opportunity overseas. Because the elders are just making vague predictions based on their experience. It is correct to a certain extent but these appointments cannot be missed based on predictions made with no certain proof.</a:t>
            </a:r>
          </a:p>
        </p:txBody>
      </p:sp>
      <p:pic>
        <p:nvPicPr>
          <p:cNvPr id="5" name="Picture 4"/>
          <p:cNvPicPr>
            <a:picLocks noChangeAspect="1"/>
          </p:cNvPicPr>
          <p:nvPr/>
        </p:nvPicPr>
        <p:blipFill>
          <a:blip r:embed="rId2"/>
          <a:stretch>
            <a:fillRect/>
          </a:stretch>
        </p:blipFill>
        <p:spPr>
          <a:xfrm>
            <a:off x="6989192" y="1828800"/>
            <a:ext cx="4954138" cy="4057037"/>
          </a:xfrm>
          <a:prstGeom prst="rect">
            <a:avLst/>
          </a:prstGeom>
        </p:spPr>
      </p:pic>
    </p:spTree>
    <p:extLst>
      <p:ext uri="{BB962C8B-B14F-4D97-AF65-F5344CB8AC3E}">
        <p14:creationId xmlns:p14="http://schemas.microsoft.com/office/powerpoint/2010/main" val="2134387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577" y="767688"/>
            <a:ext cx="10018713" cy="1156648"/>
          </a:xfrm>
        </p:spPr>
        <p:txBody>
          <a:bodyPr/>
          <a:lstStyle/>
          <a:p>
            <a:r>
              <a:rPr lang="en-US" dirty="0" smtClean="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733266" y="2306472"/>
            <a:ext cx="9608024" cy="2031325"/>
          </a:xfrm>
          <a:prstGeom prst="rect">
            <a:avLst/>
          </a:prstGeom>
          <a:noFill/>
        </p:spPr>
        <p:txBody>
          <a:bodyPr wrap="square" rtlCol="0">
            <a:spAutoFit/>
          </a:bodyPr>
          <a:lstStyle/>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Based on the dataset provided and the prediction model created using decision tree, we can conclude that particular weather, road and light conditions have some level of </a:t>
            </a:r>
            <a:r>
              <a:rPr lang="en-US" dirty="0" smtClean="0">
                <a:latin typeface="Times New Roman" panose="02020603050405020304" pitchFamily="18" charset="0"/>
                <a:cs typeface="Times New Roman" panose="02020603050405020304" pitchFamily="18" charset="0"/>
              </a:rPr>
              <a:t>impact and </a:t>
            </a:r>
            <a:r>
              <a:rPr lang="en-US" dirty="0">
                <a:latin typeface="Times New Roman" panose="02020603050405020304" pitchFamily="18" charset="0"/>
                <a:cs typeface="Times New Roman" panose="02020603050405020304" pitchFamily="18" charset="0"/>
              </a:rPr>
              <a:t>responsible driving </a:t>
            </a:r>
            <a:r>
              <a:rPr lang="en-US" dirty="0" smtClean="0">
                <a:latin typeface="Times New Roman" panose="02020603050405020304" pitchFamily="18" charset="0"/>
                <a:cs typeface="Times New Roman" panose="02020603050405020304" pitchFamily="18" charset="0"/>
              </a:rPr>
              <a:t>plays </a:t>
            </a:r>
            <a:r>
              <a:rPr lang="en-US" dirty="0">
                <a:latin typeface="Times New Roman" panose="02020603050405020304" pitchFamily="18" charset="0"/>
                <a:cs typeface="Times New Roman" panose="02020603050405020304" pitchFamily="18" charset="0"/>
              </a:rPr>
              <a:t>a major role in deciding whether the travel </a:t>
            </a:r>
            <a:r>
              <a:rPr lang="en-US" dirty="0" smtClean="0">
                <a:latin typeface="Times New Roman" panose="02020603050405020304" pitchFamily="18" charset="0"/>
                <a:cs typeface="Times New Roman" panose="02020603050405020304" pitchFamily="18" charset="0"/>
              </a:rPr>
              <a:t>could </a:t>
            </a:r>
            <a:r>
              <a:rPr lang="en-US" dirty="0">
                <a:latin typeface="Times New Roman" panose="02020603050405020304" pitchFamily="18" charset="0"/>
                <a:cs typeface="Times New Roman" panose="02020603050405020304" pitchFamily="18" charset="0"/>
              </a:rPr>
              <a:t>result in property damage or an injury. </a:t>
            </a:r>
          </a:p>
          <a:p>
            <a:endParaRPr lang="en-US"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implemented properly can result in saving many lives and huge sums of money on a yearly basis for the city of Seattle. </a:t>
            </a:r>
          </a:p>
        </p:txBody>
      </p:sp>
    </p:spTree>
    <p:extLst>
      <p:ext uri="{BB962C8B-B14F-4D97-AF65-F5344CB8AC3E}">
        <p14:creationId xmlns:p14="http://schemas.microsoft.com/office/powerpoint/2010/main" val="1355421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7834" y="388415"/>
            <a:ext cx="10018713" cy="1752599"/>
          </a:xfrm>
        </p:spPr>
        <p:txBody>
          <a:bodyPr>
            <a:normAutofit/>
          </a:bodyPr>
          <a:lstStyle/>
          <a:p>
            <a:r>
              <a:rPr lang="en-US" sz="5400" dirty="0" smtClean="0">
                <a:latin typeface="Times New Roman" panose="02020603050405020304" pitchFamily="18" charset="0"/>
                <a:cs typeface="Times New Roman" panose="02020603050405020304" pitchFamily="18" charset="0"/>
              </a:rPr>
              <a:t>Purpose of the Project</a:t>
            </a:r>
            <a:endParaRPr lang="en-US" sz="5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906186" y="2141014"/>
            <a:ext cx="5752298" cy="397031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Thus, this project focuses on building a Machine Learning Model to predict the safety of the travelers (i.e.) the probability of an accident to occur based on various factors including weather, road conditions, traffic, etc. It helps make more accurate predictions based on the data collected from different accident locations in Seattle</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information gathered by performing Data Analysis on the collected data will help the police forces and emergency medical evacuation team to warned and be prepared for being able to reach the location that are accident-prone areas. If found that the state of the roads are being a major cause for accidents, then the public works department can be notified about the amendments to be made for safe travel.</a:t>
            </a:r>
          </a:p>
        </p:txBody>
      </p:sp>
      <p:pic>
        <p:nvPicPr>
          <p:cNvPr id="6" name="Picture 5"/>
          <p:cNvPicPr>
            <a:picLocks noChangeAspect="1"/>
          </p:cNvPicPr>
          <p:nvPr/>
        </p:nvPicPr>
        <p:blipFill rotWithShape="1">
          <a:blip r:embed="rId2"/>
          <a:srcRect l="8808" t="19949" r="23433" b="15394"/>
          <a:stretch/>
        </p:blipFill>
        <p:spPr>
          <a:xfrm>
            <a:off x="566615" y="2342865"/>
            <a:ext cx="5184111" cy="3566616"/>
          </a:xfrm>
          <a:prstGeom prst="rect">
            <a:avLst/>
          </a:prstGeom>
        </p:spPr>
      </p:pic>
    </p:spTree>
    <p:extLst>
      <p:ext uri="{BB962C8B-B14F-4D97-AF65-F5344CB8AC3E}">
        <p14:creationId xmlns:p14="http://schemas.microsoft.com/office/powerpoint/2010/main" val="3353016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4185" y="663056"/>
            <a:ext cx="10018713" cy="1411404"/>
          </a:xfrm>
        </p:spPr>
        <p:txBody>
          <a:bodyPr>
            <a:normAutofit/>
          </a:bodyPr>
          <a:lstStyle/>
          <a:p>
            <a:r>
              <a:rPr lang="en-US" sz="5400" dirty="0" smtClean="0">
                <a:latin typeface="Times New Roman" panose="02020603050405020304" pitchFamily="18" charset="0"/>
                <a:cs typeface="Times New Roman" panose="02020603050405020304" pitchFamily="18" charset="0"/>
              </a:rPr>
              <a:t>About the Dataset</a:t>
            </a:r>
            <a:endParaRPr lang="en-US" sz="5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78055" y="2074460"/>
            <a:ext cx="9474843" cy="3798627"/>
          </a:xfrm>
        </p:spPr>
        <p:txBody>
          <a:bodyPr>
            <a:normAutofit fontScale="77500" lnSpcReduction="20000"/>
          </a:bodyPr>
          <a:lstStyle/>
          <a:p>
            <a:pPr>
              <a:buClr>
                <a:schemeClr val="tx1"/>
              </a:buClr>
            </a:pPr>
            <a:r>
              <a:rPr lang="en-US" sz="2300" dirty="0">
                <a:latin typeface="Times New Roman" panose="02020603050405020304" pitchFamily="18" charset="0"/>
                <a:cs typeface="Times New Roman" panose="02020603050405020304" pitchFamily="18" charset="0"/>
              </a:rPr>
              <a:t>The details of various accidents and the severity of the accident occurring at multiple locations across Seattle are collected and recorded to analyze and find the cause of accident so as to warn the concerned to take appropriate measures to reduce the accident rates.</a:t>
            </a:r>
          </a:p>
          <a:p>
            <a:pPr>
              <a:buClr>
                <a:schemeClr val="tx1"/>
              </a:buClr>
            </a:pPr>
            <a:r>
              <a:rPr lang="en-US" sz="2300" dirty="0">
                <a:latin typeface="Times New Roman" panose="02020603050405020304" pitchFamily="18" charset="0"/>
                <a:cs typeface="Times New Roman" panose="02020603050405020304" pitchFamily="18" charset="0"/>
              </a:rPr>
              <a:t>The data for analysis was retrieved from the </a:t>
            </a:r>
            <a:r>
              <a:rPr lang="en-US" sz="2300" i="1" dirty="0">
                <a:latin typeface="Times New Roman" panose="02020603050405020304" pitchFamily="18" charset="0"/>
                <a:cs typeface="Times New Roman" panose="02020603050405020304" pitchFamily="18" charset="0"/>
              </a:rPr>
              <a:t>Road Accident Severity Data</a:t>
            </a:r>
            <a:r>
              <a:rPr lang="en-US" sz="2300" dirty="0">
                <a:latin typeface="Times New Roman" panose="02020603050405020304" pitchFamily="18" charset="0"/>
                <a:cs typeface="Times New Roman" panose="02020603050405020304" pitchFamily="18" charset="0"/>
              </a:rPr>
              <a:t> from the </a:t>
            </a:r>
            <a:r>
              <a:rPr lang="en-US" sz="2300" i="1" dirty="0">
                <a:latin typeface="Times New Roman" panose="02020603050405020304" pitchFamily="18" charset="0"/>
                <a:cs typeface="Times New Roman" panose="02020603050405020304" pitchFamily="18" charset="0"/>
              </a:rPr>
              <a:t>Seattle State Department of Transport </a:t>
            </a:r>
            <a:r>
              <a:rPr lang="en-US" sz="2300" dirty="0">
                <a:latin typeface="Times New Roman" panose="02020603050405020304" pitchFamily="18" charset="0"/>
                <a:cs typeface="Times New Roman" panose="02020603050405020304" pitchFamily="18" charset="0"/>
              </a:rPr>
              <a:t>from </a:t>
            </a:r>
            <a:r>
              <a:rPr lang="en-US" sz="2300" u="sng" dirty="0" smtClean="0">
                <a:latin typeface="Times New Roman" panose="02020603050405020304" pitchFamily="18" charset="0"/>
                <a:cs typeface="Times New Roman" panose="02020603050405020304" pitchFamily="18" charset="0"/>
                <a:hlinkClick r:id="rId2"/>
              </a:rPr>
              <a:t>Data-Collisions</a:t>
            </a:r>
            <a:endParaRPr lang="en-US" sz="2300" u="sng" dirty="0" smtClean="0">
              <a:latin typeface="Times New Roman" panose="02020603050405020304" pitchFamily="18" charset="0"/>
              <a:cs typeface="Times New Roman" panose="02020603050405020304" pitchFamily="18" charset="0"/>
            </a:endParaRPr>
          </a:p>
          <a:p>
            <a:pPr>
              <a:buClr>
                <a:schemeClr val="tx1"/>
              </a:buClr>
            </a:pPr>
            <a:r>
              <a:rPr lang="en-US" sz="2300" dirty="0">
                <a:latin typeface="Times New Roman" panose="02020603050405020304" pitchFamily="18" charset="0"/>
                <a:cs typeface="Times New Roman" panose="02020603050405020304" pitchFamily="18" charset="0"/>
              </a:rPr>
              <a:t>This dataset has an attribute SEVERITYCODE that classifies the accident into 5 different categories. </a:t>
            </a:r>
            <a:r>
              <a:rPr lang="en-US" sz="2300" dirty="0" smtClean="0">
                <a:latin typeface="Times New Roman" panose="02020603050405020304" pitchFamily="18" charset="0"/>
                <a:cs typeface="Times New Roman" panose="02020603050405020304" pitchFamily="18" charset="0"/>
              </a:rPr>
              <a:t>code </a:t>
            </a:r>
            <a:r>
              <a:rPr lang="en-US" sz="2300" dirty="0">
                <a:latin typeface="Times New Roman" panose="02020603050405020304" pitchFamily="18" charset="0"/>
                <a:cs typeface="Times New Roman" panose="02020603050405020304" pitchFamily="18" charset="0"/>
              </a:rPr>
              <a:t>that corresponds to the severity of the collision:</a:t>
            </a:r>
          </a:p>
          <a:p>
            <a:pPr lvl="1">
              <a:buClr>
                <a:schemeClr val="tx1"/>
              </a:buClr>
              <a:buFont typeface="Times New Roman" panose="02020603050405020304" pitchFamily="18" charset="0"/>
              <a:buChar char="‣"/>
            </a:pPr>
            <a:r>
              <a:rPr lang="en-US" sz="1900" dirty="0" smtClean="0">
                <a:latin typeface="Times New Roman" panose="02020603050405020304" pitchFamily="18" charset="0"/>
                <a:cs typeface="Times New Roman" panose="02020603050405020304" pitchFamily="18" charset="0"/>
              </a:rPr>
              <a:t>3- </a:t>
            </a:r>
            <a:r>
              <a:rPr lang="en-US" sz="1900" dirty="0">
                <a:latin typeface="Times New Roman" panose="02020603050405020304" pitchFamily="18" charset="0"/>
                <a:cs typeface="Times New Roman" panose="02020603050405020304" pitchFamily="18" charset="0"/>
              </a:rPr>
              <a:t>Fatality</a:t>
            </a:r>
          </a:p>
          <a:p>
            <a:pPr lvl="1">
              <a:buClr>
                <a:schemeClr val="tx1"/>
              </a:buClr>
              <a:buFont typeface="Times New Roman" panose="02020603050405020304" pitchFamily="18" charset="0"/>
              <a:buChar char="‣"/>
            </a:pPr>
            <a:r>
              <a:rPr lang="en-US" sz="1900" dirty="0" smtClean="0">
                <a:latin typeface="Times New Roman" panose="02020603050405020304" pitchFamily="18" charset="0"/>
                <a:cs typeface="Times New Roman" panose="02020603050405020304" pitchFamily="18" charset="0"/>
              </a:rPr>
              <a:t>2b- </a:t>
            </a:r>
            <a:r>
              <a:rPr lang="en-US" sz="1900" dirty="0">
                <a:latin typeface="Times New Roman" panose="02020603050405020304" pitchFamily="18" charset="0"/>
                <a:cs typeface="Times New Roman" panose="02020603050405020304" pitchFamily="18" charset="0"/>
              </a:rPr>
              <a:t>Serious Injury</a:t>
            </a:r>
          </a:p>
          <a:p>
            <a:pPr lvl="1">
              <a:buClr>
                <a:schemeClr val="tx1"/>
              </a:buClr>
              <a:buFont typeface="Times New Roman" panose="02020603050405020304" pitchFamily="18" charset="0"/>
              <a:buChar char="‣"/>
            </a:pPr>
            <a:r>
              <a:rPr lang="en-US" sz="1900" dirty="0" smtClean="0">
                <a:latin typeface="Times New Roman" panose="02020603050405020304" pitchFamily="18" charset="0"/>
                <a:cs typeface="Times New Roman" panose="02020603050405020304" pitchFamily="18" charset="0"/>
              </a:rPr>
              <a:t>2- </a:t>
            </a:r>
            <a:r>
              <a:rPr lang="en-US" sz="1900" dirty="0">
                <a:latin typeface="Times New Roman" panose="02020603050405020304" pitchFamily="18" charset="0"/>
                <a:cs typeface="Times New Roman" panose="02020603050405020304" pitchFamily="18" charset="0"/>
              </a:rPr>
              <a:t>Injury</a:t>
            </a:r>
          </a:p>
          <a:p>
            <a:pPr lvl="1">
              <a:buClr>
                <a:schemeClr val="tx1"/>
              </a:buClr>
              <a:buFont typeface="Times New Roman" panose="02020603050405020304" pitchFamily="18" charset="0"/>
              <a:buChar char="‣"/>
            </a:pPr>
            <a:r>
              <a:rPr lang="en-US" sz="1900" dirty="0" smtClean="0">
                <a:latin typeface="Times New Roman" panose="02020603050405020304" pitchFamily="18" charset="0"/>
                <a:cs typeface="Times New Roman" panose="02020603050405020304" pitchFamily="18" charset="0"/>
              </a:rPr>
              <a:t>1- </a:t>
            </a:r>
            <a:r>
              <a:rPr lang="en-US" sz="1900" dirty="0">
                <a:latin typeface="Times New Roman" panose="02020603050405020304" pitchFamily="18" charset="0"/>
                <a:cs typeface="Times New Roman" panose="02020603050405020304" pitchFamily="18" charset="0"/>
              </a:rPr>
              <a:t>Property Damage</a:t>
            </a:r>
          </a:p>
          <a:p>
            <a:pPr lvl="1">
              <a:buClr>
                <a:schemeClr val="tx1"/>
              </a:buClr>
              <a:buFont typeface="Times New Roman" panose="02020603050405020304" pitchFamily="18" charset="0"/>
              <a:buChar char="‣"/>
            </a:pPr>
            <a:r>
              <a:rPr lang="en-US" sz="1900" dirty="0" smtClean="0">
                <a:latin typeface="Times New Roman" panose="02020603050405020304" pitchFamily="18" charset="0"/>
                <a:cs typeface="Times New Roman" panose="02020603050405020304" pitchFamily="18" charset="0"/>
              </a:rPr>
              <a:t>0- Unknown</a:t>
            </a:r>
            <a:endParaRPr lang="en-US" sz="1400" u="sng"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471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842749"/>
          </a:xfrm>
        </p:spPr>
        <p:txBody>
          <a:bodyPr>
            <a:noAutofit/>
          </a:bodyPr>
          <a:lstStyle/>
          <a:p>
            <a:r>
              <a:rPr lang="en-US" dirty="0" smtClean="0">
                <a:latin typeface="Times New Roman" panose="02020603050405020304" pitchFamily="18" charset="0"/>
                <a:cs typeface="Times New Roman" panose="02020603050405020304" pitchFamily="18" charset="0"/>
              </a:rPr>
              <a:t>Data Extraction</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484310" y="1815151"/>
            <a:ext cx="10018713"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There are 38 columns of </a:t>
            </a:r>
            <a:r>
              <a:rPr lang="en-US" dirty="0">
                <a:latin typeface="Times New Roman" panose="02020603050405020304" pitchFamily="18" charset="0"/>
                <a:cs typeface="Times New Roman" panose="02020603050405020304" pitchFamily="18" charset="0"/>
              </a:rPr>
              <a:t>attributes </a:t>
            </a:r>
            <a:r>
              <a:rPr lang="en-US" dirty="0" smtClean="0">
                <a:latin typeface="Times New Roman" panose="02020603050405020304" pitchFamily="18" charset="0"/>
                <a:cs typeface="Times New Roman" panose="02020603050405020304" pitchFamily="18" charset="0"/>
              </a:rPr>
              <a:t>in the dataset, out of which many attributes need not be considered for the analysis. </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So we retain the important attributes for the accident to occur such as ROADCOND, LIGHTCOND and </a:t>
            </a:r>
            <a:r>
              <a:rPr lang="en-US" dirty="0">
                <a:latin typeface="Times New Roman" panose="02020603050405020304" pitchFamily="18" charset="0"/>
                <a:cs typeface="Times New Roman" panose="02020603050405020304" pitchFamily="18" charset="0"/>
              </a:rPr>
              <a:t>we can drop the remaining unnecessary parameters in the dataset.</a:t>
            </a:r>
          </a:p>
          <a:p>
            <a:r>
              <a:rPr lang="en-US" dirty="0"/>
              <a:t> </a:t>
            </a:r>
          </a:p>
        </p:txBody>
      </p:sp>
      <p:pic>
        <p:nvPicPr>
          <p:cNvPr id="10" name="Picture 9"/>
          <p:cNvPicPr/>
          <p:nvPr/>
        </p:nvPicPr>
        <p:blipFill>
          <a:blip r:embed="rId2"/>
          <a:stretch>
            <a:fillRect/>
          </a:stretch>
        </p:blipFill>
        <p:spPr>
          <a:xfrm>
            <a:off x="1484310" y="3205162"/>
            <a:ext cx="7650165" cy="752689"/>
          </a:xfrm>
          <a:prstGeom prst="rect">
            <a:avLst/>
          </a:prstGeom>
        </p:spPr>
      </p:pic>
      <p:sp>
        <p:nvSpPr>
          <p:cNvPr id="8" name="TextBox 7"/>
          <p:cNvSpPr txBox="1"/>
          <p:nvPr/>
        </p:nvSpPr>
        <p:spPr>
          <a:xfrm>
            <a:off x="1484310" y="4218466"/>
            <a:ext cx="947154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Dropping NaN values from primary attributes before moving to the next </a:t>
            </a:r>
            <a:r>
              <a:rPr lang="en-US" dirty="0" smtClean="0">
                <a:latin typeface="Times New Roman" panose="02020603050405020304" pitchFamily="18" charset="0"/>
                <a:cs typeface="Times New Roman" panose="02020603050405020304" pitchFamily="18" charset="0"/>
              </a:rPr>
              <a:t>step (we </a:t>
            </a:r>
            <a:r>
              <a:rPr lang="en-US" dirty="0">
                <a:latin typeface="Times New Roman" panose="02020603050405020304" pitchFamily="18" charset="0"/>
                <a:cs typeface="Times New Roman" panose="02020603050405020304" pitchFamily="18" charset="0"/>
              </a:rPr>
              <a:t>use the dropna function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12" name="Picture 11"/>
          <p:cNvPicPr/>
          <p:nvPr/>
        </p:nvPicPr>
        <p:blipFill>
          <a:blip r:embed="rId3"/>
          <a:stretch>
            <a:fillRect/>
          </a:stretch>
        </p:blipFill>
        <p:spPr>
          <a:xfrm>
            <a:off x="1484310" y="4991926"/>
            <a:ext cx="7650165" cy="355936"/>
          </a:xfrm>
          <a:prstGeom prst="rect">
            <a:avLst/>
          </a:prstGeom>
        </p:spPr>
      </p:pic>
    </p:spTree>
    <p:extLst>
      <p:ext uri="{BB962C8B-B14F-4D97-AF65-F5344CB8AC3E}">
        <p14:creationId xmlns:p14="http://schemas.microsoft.com/office/powerpoint/2010/main" val="12206040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061113"/>
          </a:xfrm>
        </p:spPr>
        <p:txBody>
          <a:bodyPr/>
          <a:lstStyle/>
          <a:p>
            <a:r>
              <a:rPr lang="en-US" dirty="0" smtClean="0">
                <a:latin typeface="Times New Roman" panose="02020603050405020304" pitchFamily="18" charset="0"/>
                <a:cs typeface="Times New Roman" panose="02020603050405020304" pitchFamily="18" charset="0"/>
              </a:rPr>
              <a:t>Data Cleaning</a:t>
            </a:r>
            <a:endParaRPr lang="en-US" dirty="0">
              <a:latin typeface="Times New Roman" panose="02020603050405020304" pitchFamily="18" charset="0"/>
              <a:cs typeface="Times New Roman" panose="02020603050405020304" pitchFamily="18" charset="0"/>
            </a:endParaRPr>
          </a:p>
        </p:txBody>
      </p:sp>
      <p:pic>
        <p:nvPicPr>
          <p:cNvPr id="18" name="Picture 17"/>
          <p:cNvPicPr/>
          <p:nvPr/>
        </p:nvPicPr>
        <p:blipFill>
          <a:blip r:embed="rId2"/>
          <a:stretch>
            <a:fillRect/>
          </a:stretch>
        </p:blipFill>
        <p:spPr>
          <a:xfrm>
            <a:off x="3094746" y="2932987"/>
            <a:ext cx="6540573" cy="812682"/>
          </a:xfrm>
          <a:prstGeom prst="rect">
            <a:avLst/>
          </a:prstGeom>
        </p:spPr>
      </p:pic>
      <p:pic>
        <p:nvPicPr>
          <p:cNvPr id="19" name="Picture 18"/>
          <p:cNvPicPr/>
          <p:nvPr/>
        </p:nvPicPr>
        <p:blipFill>
          <a:blip r:embed="rId3"/>
          <a:stretch>
            <a:fillRect/>
          </a:stretch>
        </p:blipFill>
        <p:spPr>
          <a:xfrm>
            <a:off x="3094746" y="3725839"/>
            <a:ext cx="6540573" cy="832512"/>
          </a:xfrm>
          <a:prstGeom prst="rect">
            <a:avLst/>
          </a:prstGeom>
        </p:spPr>
      </p:pic>
      <p:pic>
        <p:nvPicPr>
          <p:cNvPr id="20" name="Picture 19"/>
          <p:cNvPicPr/>
          <p:nvPr/>
        </p:nvPicPr>
        <p:blipFill>
          <a:blip r:embed="rId4"/>
          <a:stretch>
            <a:fillRect/>
          </a:stretch>
        </p:blipFill>
        <p:spPr>
          <a:xfrm>
            <a:off x="3094745" y="4558351"/>
            <a:ext cx="6540574" cy="812683"/>
          </a:xfrm>
          <a:prstGeom prst="rect">
            <a:avLst/>
          </a:prstGeom>
        </p:spPr>
      </p:pic>
      <p:sp>
        <p:nvSpPr>
          <p:cNvPr id="12" name="TextBox 11"/>
          <p:cNvSpPr txBox="1"/>
          <p:nvPr/>
        </p:nvSpPr>
        <p:spPr>
          <a:xfrm>
            <a:off x="1484308" y="2007942"/>
            <a:ext cx="10018716"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Starting with the extra attributes and homogenizing the data i.e. converting Yes/Y to 1, No/N to 0 and NaN values to 0 as most of the rows are 0 (average of entire column)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10767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261191" y="1787857"/>
            <a:ext cx="2897663" cy="2749525"/>
          </a:xfrm>
          <a:prstGeom prst="rect">
            <a:avLst/>
          </a:prstGeom>
        </p:spPr>
      </p:pic>
      <p:pic>
        <p:nvPicPr>
          <p:cNvPr id="5" name="Picture 4"/>
          <p:cNvPicPr/>
          <p:nvPr/>
        </p:nvPicPr>
        <p:blipFill>
          <a:blip r:embed="rId3"/>
          <a:stretch>
            <a:fillRect/>
          </a:stretch>
        </p:blipFill>
        <p:spPr>
          <a:xfrm>
            <a:off x="2261191" y="4537381"/>
            <a:ext cx="2897663" cy="1604111"/>
          </a:xfrm>
          <a:prstGeom prst="rect">
            <a:avLst/>
          </a:prstGeom>
        </p:spPr>
      </p:pic>
      <p:pic>
        <p:nvPicPr>
          <p:cNvPr id="6" name="Picture 5"/>
          <p:cNvPicPr/>
          <p:nvPr/>
        </p:nvPicPr>
        <p:blipFill>
          <a:blip r:embed="rId4"/>
          <a:stretch>
            <a:fillRect/>
          </a:stretch>
        </p:blipFill>
        <p:spPr>
          <a:xfrm>
            <a:off x="6411747" y="2115403"/>
            <a:ext cx="2650366" cy="2421979"/>
          </a:xfrm>
          <a:prstGeom prst="rect">
            <a:avLst/>
          </a:prstGeom>
        </p:spPr>
      </p:pic>
      <p:pic>
        <p:nvPicPr>
          <p:cNvPr id="7" name="Picture 6"/>
          <p:cNvPicPr/>
          <p:nvPr/>
        </p:nvPicPr>
        <p:blipFill>
          <a:blip r:embed="rId5"/>
          <a:stretch>
            <a:fillRect/>
          </a:stretch>
        </p:blipFill>
        <p:spPr>
          <a:xfrm>
            <a:off x="6411746" y="4541930"/>
            <a:ext cx="2650367" cy="1285664"/>
          </a:xfrm>
          <a:prstGeom prst="rect">
            <a:avLst/>
          </a:prstGeom>
        </p:spPr>
      </p:pic>
      <p:sp>
        <p:nvSpPr>
          <p:cNvPr id="8" name="TextBox 7"/>
          <p:cNvSpPr txBox="1"/>
          <p:nvPr/>
        </p:nvSpPr>
        <p:spPr>
          <a:xfrm>
            <a:off x="1569494" y="889464"/>
            <a:ext cx="9430602"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shall drop the entries that contain </a:t>
            </a:r>
            <a:r>
              <a:rPr lang="en-US" dirty="0" smtClean="0">
                <a:latin typeface="Times New Roman" panose="02020603050405020304" pitchFamily="18" charset="0"/>
                <a:cs typeface="Times New Roman" panose="02020603050405020304" pitchFamily="18" charset="0"/>
              </a:rPr>
              <a:t>insignificant and ‘Unknown’ values (this </a:t>
            </a:r>
            <a:r>
              <a:rPr lang="en-US" dirty="0">
                <a:latin typeface="Times New Roman" panose="02020603050405020304" pitchFamily="18" charset="0"/>
                <a:cs typeface="Times New Roman" panose="02020603050405020304" pitchFamily="18" charset="0"/>
              </a:rPr>
              <a:t>cleaning is carried out on ROADCOND, WEATHER and LIGHTCOND</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p>
        </p:txBody>
      </p:sp>
      <p:sp>
        <p:nvSpPr>
          <p:cNvPr id="9" name="TextBox 8"/>
          <p:cNvSpPr txBox="1"/>
          <p:nvPr/>
        </p:nvSpPr>
        <p:spPr>
          <a:xfrm>
            <a:off x="3166281" y="6264322"/>
            <a:ext cx="87345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Before</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7328848" y="6264322"/>
            <a:ext cx="682388"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After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884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2051" y="797257"/>
            <a:ext cx="3477746" cy="800564"/>
          </a:xfrm>
          <a:prstGeom prst="rect">
            <a:avLst/>
          </a:prstGeom>
        </p:spPr>
      </p:pic>
      <p:sp>
        <p:nvSpPr>
          <p:cNvPr id="5" name="TextBox 4"/>
          <p:cNvSpPr txBox="1"/>
          <p:nvPr/>
        </p:nvSpPr>
        <p:spPr>
          <a:xfrm>
            <a:off x="1722051" y="2415653"/>
            <a:ext cx="9291692"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After all the cleaning of data, a </a:t>
            </a:r>
            <a:r>
              <a:rPr lang="en-US" dirty="0">
                <a:latin typeface="Times New Roman" panose="02020603050405020304" pitchFamily="18" charset="0"/>
                <a:cs typeface="Times New Roman" panose="02020603050405020304" pitchFamily="18" charset="0"/>
              </a:rPr>
              <a:t>new </a:t>
            </a:r>
            <a:r>
              <a:rPr lang="en-US" dirty="0" smtClean="0">
                <a:latin typeface="Times New Roman" panose="02020603050405020304" pitchFamily="18" charset="0"/>
                <a:cs typeface="Times New Roman" panose="02020603050405020304" pitchFamily="18" charset="0"/>
              </a:rPr>
              <a:t>dataframe with </a:t>
            </a:r>
            <a:r>
              <a:rPr lang="en-US" dirty="0">
                <a:latin typeface="Times New Roman" panose="02020603050405020304" pitchFamily="18" charset="0"/>
                <a:cs typeface="Times New Roman" panose="02020603050405020304" pitchFamily="18" charset="0"/>
              </a:rPr>
              <a:t>the following </a:t>
            </a:r>
            <a:r>
              <a:rPr lang="en-US" dirty="0" smtClean="0">
                <a:latin typeface="Times New Roman" panose="02020603050405020304" pitchFamily="18" charset="0"/>
                <a:cs typeface="Times New Roman" panose="02020603050405020304" pitchFamily="18" charset="0"/>
              </a:rPr>
              <a:t>attributes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is created.</a:t>
            </a:r>
          </a:p>
        </p:txBody>
      </p:sp>
      <p:pic>
        <p:nvPicPr>
          <p:cNvPr id="6" name="Picture 5"/>
          <p:cNvPicPr/>
          <p:nvPr/>
        </p:nvPicPr>
        <p:blipFill>
          <a:blip r:embed="rId3"/>
          <a:stretch>
            <a:fillRect/>
          </a:stretch>
        </p:blipFill>
        <p:spPr>
          <a:xfrm>
            <a:off x="1722051" y="3237695"/>
            <a:ext cx="8854964" cy="1811977"/>
          </a:xfrm>
          <a:prstGeom prst="rect">
            <a:avLst/>
          </a:prstGeom>
        </p:spPr>
      </p:pic>
      <p:sp>
        <p:nvSpPr>
          <p:cNvPr id="9" name="TextBox 8"/>
          <p:cNvSpPr txBox="1"/>
          <p:nvPr/>
        </p:nvSpPr>
        <p:spPr>
          <a:xfrm>
            <a:off x="5554637" y="735874"/>
            <a:ext cx="6237027"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Creating new columns named day and hour from INCDATE and INCDTMM respectively using dt.day_name() and dt.hour functions.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0175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170295"/>
          </a:xfrm>
        </p:spPr>
        <p:txBody>
          <a:bodyPr/>
          <a:lstStyle/>
          <a:p>
            <a:r>
              <a:rPr lang="en-US" dirty="0" smtClean="0">
                <a:latin typeface="Times New Roman" panose="02020603050405020304" pitchFamily="18" charset="0"/>
                <a:cs typeface="Times New Roman" panose="02020603050405020304" pitchFamily="18" charset="0"/>
              </a:rPr>
              <a:t>Visualizations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51630" y="1558400"/>
            <a:ext cx="9649252" cy="1004249"/>
          </a:xfrm>
        </p:spPr>
        <p:txBody>
          <a:bodyPr>
            <a:normAutofit/>
          </a:bodyPr>
          <a:lstStyle/>
          <a:p>
            <a:pPr>
              <a:buClr>
                <a:schemeClr val="tx1"/>
              </a:buClr>
            </a:pPr>
            <a:r>
              <a:rPr lang="en-US" sz="1800" dirty="0">
                <a:latin typeface="Times New Roman" panose="02020603050405020304" pitchFamily="18" charset="0"/>
                <a:cs typeface="Times New Roman" panose="02020603050405020304" pitchFamily="18" charset="0"/>
              </a:rPr>
              <a:t>We can create a heat map to find the correlation among the features</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3757148" y="2534502"/>
            <a:ext cx="5473037" cy="4159725"/>
          </a:xfrm>
          <a:prstGeom prst="rect">
            <a:avLst/>
          </a:prstGeom>
        </p:spPr>
      </p:pic>
    </p:spTree>
    <p:extLst>
      <p:ext uri="{BB962C8B-B14F-4D97-AF65-F5344CB8AC3E}">
        <p14:creationId xmlns:p14="http://schemas.microsoft.com/office/powerpoint/2010/main" val="41437550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1934</TotalTime>
  <Words>1281</Words>
  <Application>Microsoft Office PowerPoint</Application>
  <PresentationFormat>Widescreen</PresentationFormat>
  <Paragraphs>71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Berlin Sans FB Demi</vt:lpstr>
      <vt:lpstr>Calibri</vt:lpstr>
      <vt:lpstr>Corbel</vt:lpstr>
      <vt:lpstr>Times New Roman</vt:lpstr>
      <vt:lpstr>Parallax</vt:lpstr>
      <vt:lpstr>COURSERA CAPSTONE PROJECT</vt:lpstr>
      <vt:lpstr>Introduction</vt:lpstr>
      <vt:lpstr>Purpose of the Project</vt:lpstr>
      <vt:lpstr>About the Dataset</vt:lpstr>
      <vt:lpstr>Data Extraction</vt:lpstr>
      <vt:lpstr>Data Cleaning</vt:lpstr>
      <vt:lpstr>PowerPoint Presentation</vt:lpstr>
      <vt:lpstr>PowerPoint Presentation</vt:lpstr>
      <vt:lpstr>Visualizations</vt:lpstr>
      <vt:lpstr>Exploratory Data Analysis</vt:lpstr>
      <vt:lpstr>PowerPoint Presentation</vt:lpstr>
      <vt:lpstr>PowerPoint Presentation</vt:lpstr>
      <vt:lpstr>PowerPoint Presentation</vt:lpstr>
      <vt:lpstr>PowerPoint Presentation</vt:lpstr>
      <vt:lpstr>Predictive Analysis</vt:lpstr>
      <vt:lpstr>K-Nearest Neighbor</vt:lpstr>
      <vt:lpstr>Decision Tree</vt:lpstr>
      <vt:lpstr>Logistic Regression</vt:lpstr>
      <vt:lpstr>Results and Evaluation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Bhavana Suresh</dc:creator>
  <cp:lastModifiedBy>Bhavana Suresh</cp:lastModifiedBy>
  <cp:revision>27</cp:revision>
  <dcterms:created xsi:type="dcterms:W3CDTF">2020-09-22T06:23:23Z</dcterms:created>
  <dcterms:modified xsi:type="dcterms:W3CDTF">2020-09-23T14:38:21Z</dcterms:modified>
</cp:coreProperties>
</file>